
<file path=[Content_Types].xml><?xml version="1.0" encoding="utf-8"?>
<Types xmlns="http://schemas.openxmlformats.org/package/2006/content-types">
  <Default Extension="emf" ContentType="image/x-emf"/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4.xml" ContentType="application/vnd.openxmlformats-officedocument.presentationml.tags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310" r:id="rId5"/>
  </p:sldMasterIdLst>
  <p:notesMasterIdLst>
    <p:notesMasterId r:id="rId29"/>
  </p:notesMasterIdLst>
  <p:handoutMasterIdLst>
    <p:handoutMasterId r:id="rId30"/>
  </p:handoutMasterIdLst>
  <p:sldIdLst>
    <p:sldId id="1485" r:id="rId6"/>
    <p:sldId id="1482" r:id="rId7"/>
    <p:sldId id="1464" r:id="rId8"/>
    <p:sldId id="1515" r:id="rId9"/>
    <p:sldId id="1491" r:id="rId10"/>
    <p:sldId id="1499" r:id="rId11"/>
    <p:sldId id="1500" r:id="rId12"/>
    <p:sldId id="1513" r:id="rId13"/>
    <p:sldId id="1487" r:id="rId14"/>
    <p:sldId id="1511" r:id="rId15"/>
    <p:sldId id="1496" r:id="rId16"/>
    <p:sldId id="1498" r:id="rId17"/>
    <p:sldId id="1516" r:id="rId18"/>
    <p:sldId id="1489" r:id="rId19"/>
    <p:sldId id="1497" r:id="rId20"/>
    <p:sldId id="1517" r:id="rId21"/>
    <p:sldId id="1495" r:id="rId22"/>
    <p:sldId id="1494" r:id="rId23"/>
    <p:sldId id="1493" r:id="rId24"/>
    <p:sldId id="1490" r:id="rId25"/>
    <p:sldId id="1518" r:id="rId26"/>
    <p:sldId id="1484" r:id="rId27"/>
    <p:sldId id="1486" r:id="rId28"/>
  </p:sldIdLst>
  <p:sldSz cx="12436475" cy="6994525"/>
  <p:notesSz cx="6858000" cy="9144000"/>
  <p:custDataLst>
    <p:tags r:id="rId31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1" name="Autore" initials="A" lastIdx="0" clrIdx="1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1344"/>
    <a:srgbClr val="E3C038"/>
    <a:srgbClr val="0078D7"/>
    <a:srgbClr val="000000"/>
    <a:srgbClr val="592C8C"/>
    <a:srgbClr val="505050"/>
    <a:srgbClr val="00BCF2"/>
    <a:srgbClr val="D2D2D2"/>
    <a:srgbClr val="321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E920F0-A7B2-48AA-846B-DBE4B646306E}" v="849" dt="2022-05-03T12:35:30.4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2186" autoAdjust="0"/>
  </p:normalViewPr>
  <p:slideViewPr>
    <p:cSldViewPr>
      <p:cViewPr varScale="1">
        <p:scale>
          <a:sx n="100" d="100"/>
          <a:sy n="100" d="100"/>
        </p:scale>
        <p:origin x="630" y="84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5/3/2022 8:47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fif>
</file>

<file path=ppt/media/image23.jpg>
</file>

<file path=ppt/media/image24.jpg>
</file>

<file path=ppt/media/image25.gif>
</file>

<file path=ppt/media/image26.jpeg>
</file>

<file path=ppt/media/image27.png>
</file>

<file path=ppt/media/image28.png>
</file>

<file path=ppt/media/image29.jfif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81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965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49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7408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572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17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607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974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061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6588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653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32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09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61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60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3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02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6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90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5/3/2022 7:47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9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654264-73DF-4ED5-A007-FFB1A0B0B4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8"/>
            <a:ext cx="12436474" cy="699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 bwMode="auto">
          <a:xfrm>
            <a:off x="10180637" y="6248400"/>
            <a:ext cx="2255837" cy="7540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6F279E5-DF2A-4D86-86F4-BB01A0C2E6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55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223EC-F96A-4AE0-91E8-4EE2E9F1CA54}"/>
              </a:ext>
            </a:extLst>
          </p:cNvPr>
          <p:cNvGrpSpPr/>
          <p:nvPr userDrawn="1"/>
        </p:nvGrpSpPr>
        <p:grpSpPr>
          <a:xfrm>
            <a:off x="-1" y="6248400"/>
            <a:ext cx="12436475" cy="754062"/>
            <a:chOff x="-1" y="6248400"/>
            <a:chExt cx="12436475" cy="754062"/>
          </a:xfrm>
        </p:grpSpPr>
        <p:sp>
          <p:nvSpPr>
            <p:cNvPr id="4" name="Rectangle 3"/>
            <p:cNvSpPr/>
            <p:nvPr userDrawn="1"/>
          </p:nvSpPr>
          <p:spPr bwMode="auto">
            <a:xfrm>
              <a:off x="-1" y="6248400"/>
              <a:ext cx="12436475" cy="754062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>
              <a:outerShdw blurRad="101600" dist="12700" dir="16200000" rotWithShape="0">
                <a:prstClr val="black">
                  <a:alpha val="3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2400" dirty="0" err="1">
                  <a:solidFill>
                    <a:schemeClr val="tx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9D67FB8-65E2-45DD-B1AA-59F22B661C9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/>
            <a:srcRect/>
            <a:stretch/>
          </p:blipFill>
          <p:spPr bwMode="auto">
            <a:xfrm>
              <a:off x="554210" y="6322856"/>
              <a:ext cx="763310" cy="589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4C12652-0A33-4554-B697-2B267F7BB1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D80C02-B57F-4D0E-932E-C1FF88E7AC70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5073E28-B4ED-4EAC-831D-E398FF3BFE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82BAFB-B109-4A60-B9CE-411DB56345BA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lpaper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350A32DE-FA8B-44C2-9362-2EA32D26F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0654264-73DF-4ED5-A007-FFB1A0B0B4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BCD95-CA59-4583-90F7-5AF0268DA679}"/>
              </a:ext>
            </a:extLst>
          </p:cNvPr>
          <p:cNvSpPr txBox="1"/>
          <p:nvPr userDrawn="1"/>
        </p:nvSpPr>
        <p:spPr>
          <a:xfrm>
            <a:off x="10129784" y="619871"/>
            <a:ext cx="2155783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F89267-C2BA-4FB8-9CAB-25571FE51B13}"/>
              </a:ext>
            </a:extLst>
          </p:cNvPr>
          <p:cNvSpPr txBox="1"/>
          <p:nvPr userDrawn="1"/>
        </p:nvSpPr>
        <p:spPr>
          <a:xfrm>
            <a:off x="350837" y="647572"/>
            <a:ext cx="6787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7 </a:t>
            </a:r>
            <a:r>
              <a:rPr lang="en-US" sz="2400" kern="12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maggio</a:t>
            </a:r>
            <a:r>
              <a:rPr lang="en-US" sz="24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 2022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A1390EF-302B-42DB-AEB1-09D8C3312E5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675845" y="5402261"/>
            <a:ext cx="2609722" cy="1644125"/>
          </a:xfrm>
          <a:prstGeom prst="rect">
            <a:avLst/>
          </a:prstGeom>
        </p:spPr>
      </p:pic>
      <p:pic>
        <p:nvPicPr>
          <p:cNvPr id="8" name="Immagine 7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9E5B79-E413-4A33-ACC7-EB6BC62D2AC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4663" y="5961716"/>
            <a:ext cx="1990725" cy="66675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579B14A-B6F3-48A1-B966-1CE50831C53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92804" y="1287462"/>
            <a:ext cx="2021804" cy="121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8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356E502-99D7-4E6F-BB67-C71A0A5718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5797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198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B1C1329-1CD0-4FD3-9BCE-1F6CC85C33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84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663C590-E0BC-4AF6-BE38-F7A08ED0E4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564E45C-0168-44A3-A06D-3CB23095AC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52383" y="6164262"/>
            <a:ext cx="1252054" cy="788794"/>
          </a:xfrm>
          <a:prstGeom prst="rect">
            <a:avLst/>
          </a:prstGeom>
        </p:spPr>
      </p:pic>
      <p:pic>
        <p:nvPicPr>
          <p:cNvPr id="4" name="Immagine 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C0FF93-6D62-4371-A802-1A8F997E47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25371" y="6248479"/>
            <a:ext cx="1255066" cy="420357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23D3D2-9107-41C3-9B12-B210AC228C9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93C7B6F-64E5-4FFA-A7F0-2D56F53103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2589213" y="699434"/>
            <a:ext cx="7258050" cy="559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51AE0CE-0A83-4434-B2D0-8A01F6591E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981B0-F6EC-44B0-B6FD-1E539A2444DB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1022FB-F1AC-4578-B53E-77613F1EC9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09F3A4C5-65F8-459E-AD60-D88B6D1ADF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/>
          <a:srcRect/>
          <a:stretch/>
        </p:blipFill>
        <p:spPr bwMode="auto">
          <a:xfrm>
            <a:off x="554210" y="6322856"/>
            <a:ext cx="763310" cy="5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5178B369-540C-491D-9E92-4207C299B3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29723" b="25341"/>
          <a:stretch/>
        </p:blipFill>
        <p:spPr>
          <a:xfrm>
            <a:off x="10656568" y="6406614"/>
            <a:ext cx="1225697" cy="346990"/>
          </a:xfrm>
          <a:prstGeom prst="rect">
            <a:avLst/>
          </a:prstGeom>
        </p:spPr>
      </p:pic>
      <p:pic>
        <p:nvPicPr>
          <p:cNvPr id="21" name="Immagine 20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524A4FA0-FB41-4037-B217-48F3D71755F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837" y="6400572"/>
            <a:ext cx="934975" cy="313150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C011E6-E951-4C65-8816-A4E5C386701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57398" y="295778"/>
            <a:ext cx="1060239" cy="63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Labels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93473" y="4728101"/>
            <a:ext cx="5695057" cy="122069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54" kern="1200" spc="-72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66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3264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3473" y="1306748"/>
            <a:ext cx="5695057" cy="3009670"/>
          </a:xfrm>
        </p:spPr>
        <p:txBody>
          <a:bodyPr wrap="square" anchor="b">
            <a:spAutoFit/>
          </a:bodyPr>
          <a:lstStyle>
            <a:lvl1pPr marL="0" indent="0">
              <a:buNone/>
              <a:defRPr sz="6799" spc="-154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AB706D1-846F-475D-9CD4-6859FB1DB2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EECB456-103F-49DE-B59D-584CC7D048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28583" y="6137468"/>
            <a:ext cx="1252054" cy="788794"/>
          </a:xfrm>
          <a:prstGeom prst="rect">
            <a:avLst/>
          </a:prstGeom>
        </p:spPr>
      </p:pic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FAA75172-EFA8-4A6D-B2A3-323173CE38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04583" y="6248479"/>
            <a:ext cx="1255066" cy="420357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21BA65-D27F-4F2A-B4F4-D583495CA26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3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76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547EE5A-ACB4-4CAA-8C2B-35ACEB2C10D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6088C50D-405D-41D3-AD1B-2AACB7241C9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09037" y="6064261"/>
            <a:ext cx="1376175" cy="866990"/>
          </a:xfrm>
          <a:prstGeom prst="rect">
            <a:avLst/>
          </a:prstGeom>
        </p:spPr>
      </p:pic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F19968B-310C-4680-B565-12627EC1AE0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494717" y="6289478"/>
            <a:ext cx="1049759" cy="351594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DF3D82-F2A4-4EA8-BBB0-B11A0CEF77C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03237" y="5877848"/>
            <a:ext cx="1365873" cy="82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1493354E-841D-4EEB-B957-978CA31210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10743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1074399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98FAFD-BC2F-4CB8-BEB1-0D3206027F43}"/>
              </a:ext>
            </a:extLst>
          </p:cNvPr>
          <p:cNvGrpSpPr/>
          <p:nvPr userDrawn="1"/>
        </p:nvGrpSpPr>
        <p:grpSpPr>
          <a:xfrm>
            <a:off x="1" y="487"/>
            <a:ext cx="12436474" cy="664537"/>
            <a:chOff x="1" y="487"/>
            <a:chExt cx="12436474" cy="664537"/>
          </a:xfrm>
        </p:grpSpPr>
        <p:sp>
          <p:nvSpPr>
            <p:cNvPr id="10" name="Rectangle 9"/>
            <p:cNvSpPr/>
            <p:nvPr userDrawn="1"/>
          </p:nvSpPr>
          <p:spPr bwMode="auto">
            <a:xfrm>
              <a:off x="1" y="487"/>
              <a:ext cx="12436474" cy="664537"/>
            </a:xfrm>
            <a:prstGeom prst="rect">
              <a:avLst/>
            </a:prstGeom>
            <a:solidFill>
              <a:srgbClr val="FFFFFF"/>
            </a:solidFill>
            <a:ln>
              <a:noFill/>
              <a:headEnd type="none" w="med" len="med"/>
              <a:tailEnd type="none" w="med" len="med"/>
            </a:ln>
            <a:effectLst>
              <a:outerShdw blurRad="25400" dist="12700" dir="5400000" algn="t" rotWithShape="0">
                <a:prstClr val="black">
                  <a:alpha val="18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#</a:t>
              </a:r>
              <a:r>
                <a:rPr lang="en-US" sz="2000" kern="1200" dirty="0" err="1">
                  <a:solidFill>
                    <a:schemeClr val="bg1"/>
                  </a:solidFill>
                  <a:latin typeface="+mn-lt"/>
                  <a:ea typeface="Segoe UI" pitchFamily="34" charset="0"/>
                  <a:cs typeface="Segoe UI" pitchFamily="34" charset="0"/>
                </a:rPr>
                <a:t>GlobalAzure</a:t>
              </a:r>
              <a:endParaRPr lang="en-US" sz="20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2B7C705D-D751-4036-809B-5677A0C9481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/>
            <a:stretch/>
          </p:blipFill>
          <p:spPr bwMode="auto">
            <a:xfrm>
              <a:off x="554209" y="38117"/>
              <a:ext cx="763310" cy="589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426B6C6-BF79-4803-850F-9B763038DD30}"/>
              </a:ext>
            </a:extLst>
          </p:cNvPr>
          <p:cNvSpPr txBox="1"/>
          <p:nvPr userDrawn="1"/>
        </p:nvSpPr>
        <p:spPr>
          <a:xfrm>
            <a:off x="9723437" y="6219589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DBBB70E-DC68-4459-A710-92419547E1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31902" b="30076"/>
          <a:stretch/>
        </p:blipFill>
        <p:spPr>
          <a:xfrm>
            <a:off x="1985339" y="6250788"/>
            <a:ext cx="1643884" cy="419991"/>
          </a:xfrm>
          <a:prstGeom prst="rect">
            <a:avLst/>
          </a:prstGeom>
        </p:spPr>
      </p:pic>
      <p:pic>
        <p:nvPicPr>
          <p:cNvPr id="14" name="Immagine 1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9C7249B-ABCF-4799-BAA2-27AD4A8568D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4664" y="6208474"/>
            <a:ext cx="1253973" cy="419991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718F845-1324-4A21-9218-BAD5E5FEEF0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557715" y="826369"/>
            <a:ext cx="1727852" cy="104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8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6C4BA6A-4F70-4166-A7E0-B045642A6F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rcRect/>
          <a:stretch/>
        </p:blipFill>
        <p:spPr bwMode="auto">
          <a:xfrm>
            <a:off x="10714334" y="5554662"/>
            <a:ext cx="1320205" cy="10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2025170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109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109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871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71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82" r:id="rId2"/>
    <p:sldLayoutId id="2147484300" r:id="rId3"/>
    <p:sldLayoutId id="2147484318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378" r:id="rId15"/>
    <p:sldLayoutId id="2147484249" r:id="rId16"/>
    <p:sldLayoutId id="2147484343" r:id="rId17"/>
    <p:sldLayoutId id="2147484344" r:id="rId18"/>
    <p:sldLayoutId id="2147484301" r:id="rId19"/>
    <p:sldLayoutId id="2147484252" r:id="rId20"/>
    <p:sldLayoutId id="2147484251" r:id="rId21"/>
    <p:sldLayoutId id="2147484254" r:id="rId22"/>
    <p:sldLayoutId id="2147484257" r:id="rId23"/>
    <p:sldLayoutId id="2147484377" r:id="rId24"/>
    <p:sldLayoutId id="2147484380" r:id="rId25"/>
    <p:sldLayoutId id="2147484258" r:id="rId26"/>
    <p:sldLayoutId id="2147484260" r:id="rId27"/>
    <p:sldLayoutId id="2147484299" r:id="rId28"/>
    <p:sldLayoutId id="2147484345" r:id="rId29"/>
    <p:sldLayoutId id="2147484263" r:id="rId30"/>
    <p:sldLayoutId id="2147484376" r:id="rId31"/>
    <p:sldLayoutId id="2147484381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27" r:id="rId8"/>
    <p:sldLayoutId id="2147484328" r:id="rId9"/>
    <p:sldLayoutId id="2147484329" r:id="rId10"/>
    <p:sldLayoutId id="2147484330" r:id="rId11"/>
    <p:sldLayoutId id="2147484331" r:id="rId12"/>
    <p:sldLayoutId id="2147484317" r:id="rId13"/>
    <p:sldLayoutId id="2147484332" r:id="rId14"/>
    <p:sldLayoutId id="2147484333" r:id="rId15"/>
    <p:sldLayoutId id="2147484334" r:id="rId16"/>
    <p:sldLayoutId id="2147484346" r:id="rId17"/>
    <p:sldLayoutId id="2147484336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f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martinfowler.com/eaaCatalog/domainModel.html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carbonfive.com/ubiquitous-language-the-joy-of-naming/" TargetMode="External"/><Relationship Id="rId3" Type="http://schemas.openxmlformats.org/officeDocument/2006/relationships/image" Target="../media/image26.jpe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martinfowler.com/bliki/BoundedContext.html" TargetMode="External"/><Relationship Id="rId5" Type="http://schemas.openxmlformats.org/officeDocument/2006/relationships/image" Target="../media/image27.png"/><Relationship Id="rId4" Type="http://schemas.openxmlformats.org/officeDocument/2006/relationships/hyperlink" Target="https://www.infoq.com/articles/ddd-contextmappin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f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mailto:alberto.acerbis@intre.it" TargetMode="External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hyperlink" Target="https://github.com/Ace68/GlobalAzure2022" TargetMode="External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33.png"/><Relationship Id="rId12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6" Type="http://schemas.openxmlformats.org/officeDocument/2006/relationships/hyperlink" Target="https://github.com/cqrs-muflone" TargetMode="External"/><Relationship Id="rId1" Type="http://schemas.openxmlformats.org/officeDocument/2006/relationships/tags" Target="../tags/tag4.xml"/><Relationship Id="rId6" Type="http://schemas.openxmlformats.org/officeDocument/2006/relationships/image" Target="../media/image32.png"/><Relationship Id="rId11" Type="http://schemas.openxmlformats.org/officeDocument/2006/relationships/image" Target="../media/image12.png"/><Relationship Id="rId5" Type="http://schemas.openxmlformats.org/officeDocument/2006/relationships/image" Target="../media/image11.png"/><Relationship Id="rId15" Type="http://schemas.openxmlformats.org/officeDocument/2006/relationships/hyperlink" Target="mailto:alberto.acerbis@intre.it" TargetMode="External"/><Relationship Id="rId10" Type="http://schemas.openxmlformats.org/officeDocument/2006/relationships/hyperlink" Target="https://www.linkedin.com/in/aacerbis/" TargetMode="External"/><Relationship Id="rId4" Type="http://schemas.openxmlformats.org/officeDocument/2006/relationships/image" Target="../media/image13.png"/><Relationship Id="rId9" Type="http://schemas.openxmlformats.org/officeDocument/2006/relationships/hyperlink" Target="https://github.com/brewup" TargetMode="External"/><Relationship Id="rId14" Type="http://schemas.openxmlformats.org/officeDocument/2006/relationships/hyperlink" Target="https://twitter.com/hom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5619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42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79DFDC10-112F-4333-BD28-1470E9587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The Big Ball of Mud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3F3B002-7A0A-4065-B23F-FEBF1EFFB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637" y="1728529"/>
            <a:ext cx="6187976" cy="363505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20FFA3-D9A9-4ED8-866C-D99C77A8D365}"/>
              </a:ext>
            </a:extLst>
          </p:cNvPr>
          <p:cNvSpPr txBox="1"/>
          <p:nvPr/>
        </p:nvSpPr>
        <p:spPr>
          <a:xfrm>
            <a:off x="2560637" y="5637159"/>
            <a:ext cx="609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The </a:t>
            </a:r>
            <a:r>
              <a:rPr lang="it-IT" dirty="0" err="1">
                <a:solidFill>
                  <a:schemeClr val="bg1"/>
                </a:solidFill>
              </a:rPr>
              <a:t>problem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not</a:t>
            </a:r>
            <a:r>
              <a:rPr lang="it-IT" dirty="0">
                <a:solidFill>
                  <a:schemeClr val="bg1"/>
                </a:solidFill>
              </a:rPr>
              <a:t> «The Big Ball» … the </a:t>
            </a:r>
            <a:r>
              <a:rPr lang="it-IT" dirty="0" err="1">
                <a:solidFill>
                  <a:schemeClr val="bg1"/>
                </a:solidFill>
              </a:rPr>
              <a:t>problem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«</a:t>
            </a:r>
            <a:r>
              <a:rPr lang="it-IT" dirty="0" err="1">
                <a:solidFill>
                  <a:schemeClr val="bg1"/>
                </a:solidFill>
              </a:rPr>
              <a:t>Mud</a:t>
            </a:r>
            <a:r>
              <a:rPr lang="it-IT" dirty="0">
                <a:solidFill>
                  <a:schemeClr val="bg1"/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32107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58A71CFE-C784-49DA-A3D1-CC08E1E9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DDD – The Silver Bullet?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E311D87-74CB-4E2A-90F2-9888116E1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038" y="1414024"/>
            <a:ext cx="2743200" cy="182547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0268AA9-6A96-412D-8D2B-ED518DC80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155" y="2354262"/>
            <a:ext cx="2084978" cy="2752392"/>
          </a:xfrm>
          <a:prstGeom prst="rect">
            <a:avLst/>
          </a:prstGeom>
        </p:spPr>
      </p:pic>
      <p:pic>
        <p:nvPicPr>
          <p:cNvPr id="6" name="Immagine 5" descr="Immagine che contiene testo, esterni, segnale&#10;&#10;Descrizione generata automaticamente">
            <a:extLst>
              <a:ext uri="{FF2B5EF4-FFF2-40B4-BE49-F238E27FC236}">
                <a16:creationId xmlns:a16="http://schemas.microsoft.com/office/drawing/2014/main" id="{BB6B8E16-A6AC-4002-A78E-8ABE5E7F88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6237" y="2354262"/>
            <a:ext cx="2057400" cy="275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5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B6666F76-1531-43C9-8CA3-703CA81B2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373062"/>
            <a:ext cx="8686800" cy="914400"/>
          </a:xfrm>
          <a:noFill/>
        </p:spPr>
        <p:txBody>
          <a:bodyPr/>
          <a:lstStyle/>
          <a:p>
            <a:r>
              <a:rPr lang="en-US" sz="6000" dirty="0"/>
              <a:t>Sphere of Knowledge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278B23E-7267-46F3-9954-7ECB624C627F}"/>
              </a:ext>
            </a:extLst>
          </p:cNvPr>
          <p:cNvSpPr txBox="1"/>
          <p:nvPr/>
        </p:nvSpPr>
        <p:spPr>
          <a:xfrm>
            <a:off x="503237" y="1820862"/>
            <a:ext cx="10896600" cy="262225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800" dirty="0" err="1">
                <a:solidFill>
                  <a:schemeClr val="bg1"/>
                </a:solidFill>
              </a:rPr>
              <a:t>Within</a:t>
            </a:r>
            <a:r>
              <a:rPr lang="it-IT" sz="2800" dirty="0">
                <a:solidFill>
                  <a:schemeClr val="bg1"/>
                </a:solidFill>
              </a:rPr>
              <a:t> a </a:t>
            </a:r>
            <a:r>
              <a:rPr lang="it-IT" sz="2800" dirty="0" err="1">
                <a:solidFill>
                  <a:schemeClr val="bg1"/>
                </a:solidFill>
              </a:rPr>
              <a:t>contextual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boundary</a:t>
            </a:r>
            <a:r>
              <a:rPr lang="it-IT" sz="2800" dirty="0">
                <a:solidFill>
                  <a:schemeClr val="bg1"/>
                </a:solidFill>
              </a:rPr>
              <a:t> of expertise, the </a:t>
            </a:r>
            <a:r>
              <a:rPr lang="it-IT" sz="2800" dirty="0" err="1">
                <a:solidFill>
                  <a:schemeClr val="bg1"/>
                </a:solidFill>
              </a:rPr>
              <a:t>terms</a:t>
            </a:r>
            <a:r>
              <a:rPr lang="it-IT" sz="2800" dirty="0">
                <a:solidFill>
                  <a:schemeClr val="bg1"/>
                </a:solidFill>
              </a:rPr>
              <a:t>, </a:t>
            </a:r>
            <a:r>
              <a:rPr lang="it-IT" sz="2800" dirty="0" err="1">
                <a:solidFill>
                  <a:schemeClr val="bg1"/>
                </a:solidFill>
              </a:rPr>
              <a:t>meanings</a:t>
            </a:r>
            <a:r>
              <a:rPr lang="it-IT" sz="2800" dirty="0">
                <a:solidFill>
                  <a:schemeClr val="bg1"/>
                </a:solidFill>
              </a:rPr>
              <a:t>, and business rules </a:t>
            </a:r>
            <a:r>
              <a:rPr lang="it-IT" sz="2800" dirty="0" err="1">
                <a:solidFill>
                  <a:schemeClr val="bg1"/>
                </a:solidFill>
              </a:rPr>
              <a:t>used</a:t>
            </a:r>
            <a:r>
              <a:rPr lang="it-IT" sz="2800" dirty="0">
                <a:solidFill>
                  <a:schemeClr val="bg1"/>
                </a:solidFill>
              </a:rPr>
              <a:t> by single </a:t>
            </a:r>
            <a:r>
              <a:rPr lang="it-IT" sz="2800" dirty="0" err="1">
                <a:solidFill>
                  <a:schemeClr val="bg1"/>
                </a:solidFill>
              </a:rPr>
              <a:t>responsible</a:t>
            </a:r>
            <a:r>
              <a:rPr lang="it-IT" sz="2800" dirty="0">
                <a:solidFill>
                  <a:schemeClr val="bg1"/>
                </a:solidFill>
              </a:rPr>
              <a:t> team working in </a:t>
            </a:r>
            <a:r>
              <a:rPr lang="it-IT" sz="2800" dirty="0" err="1">
                <a:solidFill>
                  <a:schemeClr val="bg1"/>
                </a:solidFill>
              </a:rPr>
              <a:t>that</a:t>
            </a:r>
            <a:r>
              <a:rPr lang="it-IT" sz="2800" dirty="0">
                <a:solidFill>
                  <a:schemeClr val="bg1"/>
                </a:solidFill>
              </a:rPr>
              <a:t> area </a:t>
            </a:r>
            <a:r>
              <a:rPr lang="it-IT" sz="2800" dirty="0" err="1">
                <a:solidFill>
                  <a:schemeClr val="bg1"/>
                </a:solidFill>
              </a:rPr>
              <a:t>form</a:t>
            </a:r>
            <a:r>
              <a:rPr lang="it-IT" sz="2800" dirty="0">
                <a:solidFill>
                  <a:schemeClr val="bg1"/>
                </a:solidFill>
              </a:rPr>
              <a:t> a special team </a:t>
            </a:r>
            <a:r>
              <a:rPr lang="it-IT" sz="2800" dirty="0" err="1">
                <a:solidFill>
                  <a:schemeClr val="bg1"/>
                </a:solidFill>
              </a:rPr>
              <a:t>language</a:t>
            </a:r>
            <a:r>
              <a:rPr lang="it-IT" sz="2800" dirty="0">
                <a:solidFill>
                  <a:schemeClr val="bg1"/>
                </a:solidFill>
              </a:rPr>
              <a:t>. </a:t>
            </a:r>
            <a:r>
              <a:rPr lang="it-IT" sz="2800" dirty="0" err="1">
                <a:solidFill>
                  <a:schemeClr val="bg1"/>
                </a:solidFill>
              </a:rPr>
              <a:t>This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language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is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ubiquitous</a:t>
            </a:r>
            <a:r>
              <a:rPr lang="it-IT" sz="2800" dirty="0">
                <a:solidFill>
                  <a:schemeClr val="bg1"/>
                </a:solidFill>
              </a:rPr>
              <a:t> inside the </a:t>
            </a:r>
            <a:r>
              <a:rPr lang="it-IT" sz="2800" dirty="0" err="1">
                <a:solidFill>
                  <a:schemeClr val="bg1"/>
                </a:solidFill>
              </a:rPr>
              <a:t>boundary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because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it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is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regualarly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used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orally</a:t>
            </a:r>
            <a:r>
              <a:rPr lang="it-IT" sz="2800" dirty="0">
                <a:solidFill>
                  <a:schemeClr val="bg1"/>
                </a:solidFill>
              </a:rPr>
              <a:t> by the team, </a:t>
            </a:r>
            <a:r>
              <a:rPr lang="it-IT" sz="2800" dirty="0" err="1">
                <a:solidFill>
                  <a:schemeClr val="bg1"/>
                </a:solidFill>
              </a:rPr>
              <a:t>written</a:t>
            </a:r>
            <a:r>
              <a:rPr lang="it-IT" sz="2800" dirty="0">
                <a:solidFill>
                  <a:schemeClr val="bg1"/>
                </a:solidFill>
              </a:rPr>
              <a:t> in </a:t>
            </a:r>
            <a:r>
              <a:rPr lang="it-IT" sz="2800" dirty="0" err="1">
                <a:solidFill>
                  <a:schemeClr val="bg1"/>
                </a:solidFill>
              </a:rPr>
              <a:t>documents</a:t>
            </a:r>
            <a:r>
              <a:rPr lang="it-IT" sz="2800" dirty="0">
                <a:solidFill>
                  <a:schemeClr val="bg1"/>
                </a:solidFill>
              </a:rPr>
              <a:t> and </a:t>
            </a:r>
            <a:r>
              <a:rPr lang="it-IT" sz="2800" dirty="0" err="1">
                <a:solidFill>
                  <a:schemeClr val="bg1"/>
                </a:solidFill>
              </a:rPr>
              <a:t>drawn</a:t>
            </a:r>
            <a:r>
              <a:rPr lang="it-IT" sz="2800" dirty="0">
                <a:solidFill>
                  <a:schemeClr val="bg1"/>
                </a:solidFill>
              </a:rPr>
              <a:t> in </a:t>
            </a:r>
            <a:r>
              <a:rPr lang="it-IT" sz="2800" dirty="0" err="1">
                <a:solidFill>
                  <a:schemeClr val="bg1"/>
                </a:solidFill>
              </a:rPr>
              <a:t>diagrams</a:t>
            </a:r>
            <a:r>
              <a:rPr lang="it-IT" sz="2800" dirty="0">
                <a:solidFill>
                  <a:schemeClr val="bg1"/>
                </a:solidFill>
              </a:rPr>
              <a:t>, and the source code of the software model </a:t>
            </a:r>
            <a:r>
              <a:rPr lang="it-IT" sz="2800" dirty="0" err="1">
                <a:solidFill>
                  <a:schemeClr val="bg1"/>
                </a:solidFill>
              </a:rPr>
              <a:t>reflects</a:t>
            </a:r>
            <a:r>
              <a:rPr lang="it-IT" sz="2800" dirty="0">
                <a:solidFill>
                  <a:schemeClr val="bg1"/>
                </a:solidFill>
              </a:rPr>
              <a:t> the </a:t>
            </a:r>
            <a:r>
              <a:rPr lang="it-IT" sz="2800" dirty="0" err="1">
                <a:solidFill>
                  <a:schemeClr val="bg1"/>
                </a:solidFill>
              </a:rPr>
              <a:t>language</a:t>
            </a:r>
            <a:r>
              <a:rPr lang="it-IT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B2BCC8-E355-4B10-955F-975845BD6789}"/>
              </a:ext>
            </a:extLst>
          </p:cNvPr>
          <p:cNvSpPr txBox="1"/>
          <p:nvPr/>
        </p:nvSpPr>
        <p:spPr>
          <a:xfrm>
            <a:off x="8428037" y="5402262"/>
            <a:ext cx="3886200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200" dirty="0">
                <a:solidFill>
                  <a:schemeClr val="bg1"/>
                </a:solidFill>
              </a:rPr>
              <a:t>Strategic </a:t>
            </a:r>
            <a:r>
              <a:rPr lang="it-IT" sz="1200" dirty="0" err="1">
                <a:solidFill>
                  <a:schemeClr val="bg1"/>
                </a:solidFill>
              </a:rPr>
              <a:t>monoliths</a:t>
            </a:r>
            <a:r>
              <a:rPr lang="it-IT" sz="1200" dirty="0">
                <a:solidFill>
                  <a:schemeClr val="bg1"/>
                </a:solidFill>
              </a:rPr>
              <a:t> and </a:t>
            </a:r>
            <a:r>
              <a:rPr lang="it-IT" sz="1200" dirty="0" err="1">
                <a:solidFill>
                  <a:schemeClr val="bg1"/>
                </a:solidFill>
              </a:rPr>
              <a:t>microservices</a:t>
            </a:r>
            <a:r>
              <a:rPr lang="it-IT" sz="1200" dirty="0">
                <a:solidFill>
                  <a:schemeClr val="bg1"/>
                </a:solidFill>
              </a:rPr>
              <a:t> (V. Vernon)</a:t>
            </a:r>
          </a:p>
        </p:txBody>
      </p:sp>
    </p:spTree>
    <p:extLst>
      <p:ext uri="{BB962C8B-B14F-4D97-AF65-F5344CB8AC3E}">
        <p14:creationId xmlns:p14="http://schemas.microsoft.com/office/powerpoint/2010/main" val="219594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5A14CB8-9F73-4946-B5F1-698791D3F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124" y="1653367"/>
            <a:ext cx="3581400" cy="29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E6D7578-6456-4233-928E-DD9437FF9797}"/>
              </a:ext>
            </a:extLst>
          </p:cNvPr>
          <p:cNvSpPr txBox="1"/>
          <p:nvPr/>
        </p:nvSpPr>
        <p:spPr>
          <a:xfrm>
            <a:off x="2397124" y="4688466"/>
            <a:ext cx="3581400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hlinkClick r:id="rId4"/>
              </a:rPr>
              <a:t>Domain Model (martinfowler.com)</a:t>
            </a:r>
            <a:endParaRPr lang="it-IT" sz="1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C2E3802C-C4CC-4DB2-B961-71A7C98E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3730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Domain Model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F64477B-8EF2-46E9-A403-CE04B7D6F63B}"/>
              </a:ext>
            </a:extLst>
          </p:cNvPr>
          <p:cNvSpPr txBox="1"/>
          <p:nvPr/>
        </p:nvSpPr>
        <p:spPr>
          <a:xfrm>
            <a:off x="7666037" y="2430462"/>
            <a:ext cx="3276600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0" i="1" dirty="0">
                <a:solidFill>
                  <a:schemeClr val="bg1"/>
                </a:solidFill>
                <a:effectLst/>
                <a:latin typeface="Lora" panose="020B0604020202020204" pitchFamily="2" charset="0"/>
              </a:rPr>
              <a:t>An object model of the domain that incorporates both behavior and data</a:t>
            </a:r>
            <a:endParaRPr lang="it-IT" sz="24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59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F096530F-36B3-42C8-9107-0534905E7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3730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DDD – Strategic Patterns</a:t>
            </a:r>
          </a:p>
        </p:txBody>
      </p:sp>
      <p:pic>
        <p:nvPicPr>
          <p:cNvPr id="3" name="Picture 2" descr="Strategic Domain Driven Design with Context Mapping">
            <a:extLst>
              <a:ext uri="{FF2B5EF4-FFF2-40B4-BE49-F238E27FC236}">
                <a16:creationId xmlns:a16="http://schemas.microsoft.com/office/drawing/2014/main" id="{3287D8BC-8EBC-4990-84EA-FAE96C05C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1" y="1974833"/>
            <a:ext cx="2774738" cy="235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74652C-20DD-45C7-A2E3-78612DEDB9AE}"/>
              </a:ext>
            </a:extLst>
          </p:cNvPr>
          <p:cNvSpPr txBox="1"/>
          <p:nvPr/>
        </p:nvSpPr>
        <p:spPr>
          <a:xfrm>
            <a:off x="655637" y="1441433"/>
            <a:ext cx="276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Context</a:t>
            </a:r>
            <a:r>
              <a:rPr lang="it-IT" dirty="0">
                <a:solidFill>
                  <a:schemeClr val="bg1"/>
                </a:solidFill>
              </a:rPr>
              <a:t> Mapping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CC3B3A8-2A94-4D80-80FE-3CCBA6639FE0}"/>
              </a:ext>
            </a:extLst>
          </p:cNvPr>
          <p:cNvSpPr txBox="1"/>
          <p:nvPr/>
        </p:nvSpPr>
        <p:spPr>
          <a:xfrm>
            <a:off x="647701" y="4547334"/>
            <a:ext cx="2774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4"/>
              </a:rPr>
              <a:t>https://www.infoq.com/articles/ddd-contextmapping/</a:t>
            </a:r>
            <a:endParaRPr lang="it-IT" sz="1000" dirty="0"/>
          </a:p>
        </p:txBody>
      </p:sp>
      <p:pic>
        <p:nvPicPr>
          <p:cNvPr id="6" name="Picture 4" descr="BoundedContext">
            <a:extLst>
              <a:ext uri="{FF2B5EF4-FFF2-40B4-BE49-F238E27FC236}">
                <a16:creationId xmlns:a16="http://schemas.microsoft.com/office/drawing/2014/main" id="{4F3490BF-520B-4386-94E6-650C18920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701" y="2217101"/>
            <a:ext cx="3475536" cy="215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751DFE7-4111-473C-8CA1-07FEDFEF4375}"/>
              </a:ext>
            </a:extLst>
          </p:cNvPr>
          <p:cNvSpPr txBox="1"/>
          <p:nvPr/>
        </p:nvSpPr>
        <p:spPr>
          <a:xfrm>
            <a:off x="8076701" y="1605501"/>
            <a:ext cx="3475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Bounded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Context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CBCCE38-F0C2-4C27-8CE7-D762B0028215}"/>
              </a:ext>
            </a:extLst>
          </p:cNvPr>
          <p:cNvSpPr txBox="1"/>
          <p:nvPr/>
        </p:nvSpPr>
        <p:spPr>
          <a:xfrm>
            <a:off x="7970837" y="4501168"/>
            <a:ext cx="3499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6"/>
              </a:rPr>
              <a:t>https://martinfowler.com/bliki/BoundedContext.html</a:t>
            </a:r>
            <a:endParaRPr lang="it-IT" sz="1000" dirty="0"/>
          </a:p>
        </p:txBody>
      </p:sp>
      <p:pic>
        <p:nvPicPr>
          <p:cNvPr id="9" name="Picture 6" descr="Ubiquitous Language &amp; the Joy of Naming">
            <a:extLst>
              <a:ext uri="{FF2B5EF4-FFF2-40B4-BE49-F238E27FC236}">
                <a16:creationId xmlns:a16="http://schemas.microsoft.com/office/drawing/2014/main" id="{A5B513EF-D81D-4512-BE76-582F60125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8" y="3625740"/>
            <a:ext cx="2371725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1E1C0F-6E42-4C64-9544-57530198113B}"/>
              </a:ext>
            </a:extLst>
          </p:cNvPr>
          <p:cNvSpPr txBox="1"/>
          <p:nvPr/>
        </p:nvSpPr>
        <p:spPr>
          <a:xfrm>
            <a:off x="4694237" y="3111680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Ubiquitous</a:t>
            </a:r>
            <a:r>
              <a:rPr lang="it-IT" dirty="0">
                <a:solidFill>
                  <a:schemeClr val="bg1"/>
                </a:solidFill>
              </a:rPr>
              <a:t> Language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7E63C7D-4CF4-4CCA-A368-6A2843C1ADE2}"/>
              </a:ext>
            </a:extLst>
          </p:cNvPr>
          <p:cNvSpPr txBox="1"/>
          <p:nvPr/>
        </p:nvSpPr>
        <p:spPr>
          <a:xfrm>
            <a:off x="4694237" y="5705630"/>
            <a:ext cx="2371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hlinkClick r:id="rId8"/>
              </a:rPr>
              <a:t>https://blog.carbonfive.com/ubiquitous-language-the-joy-of-naming/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106832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0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5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749B9CE-B44F-4F5C-B4E4-27219913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Microservices … What?</a:t>
            </a:r>
          </a:p>
        </p:txBody>
      </p:sp>
      <p:pic>
        <p:nvPicPr>
          <p:cNvPr id="3" name="Immagine 2" descr="Immagine che contiene testo, interni&#10;&#10;Descrizione generata automaticamente">
            <a:extLst>
              <a:ext uri="{FF2B5EF4-FFF2-40B4-BE49-F238E27FC236}">
                <a16:creationId xmlns:a16="http://schemas.microsoft.com/office/drawing/2014/main" id="{67516A56-7A7F-49F8-B94D-D3398E69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7" y="1744662"/>
            <a:ext cx="66675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6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5EA216E6-991E-45B3-86AB-382469E8C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7" y="220662"/>
            <a:ext cx="8686800" cy="761984"/>
          </a:xfrm>
          <a:noFill/>
        </p:spPr>
        <p:txBody>
          <a:bodyPr/>
          <a:lstStyle/>
          <a:p>
            <a:r>
              <a:rPr lang="en-US" sz="4400" dirty="0"/>
              <a:t>Microservice &amp; Bounded Context</a:t>
            </a:r>
          </a:p>
        </p:txBody>
      </p:sp>
      <p:graphicFrame>
        <p:nvGraphicFramePr>
          <p:cNvPr id="3" name="Tabella 8">
            <a:extLst>
              <a:ext uri="{FF2B5EF4-FFF2-40B4-BE49-F238E27FC236}">
                <a16:creationId xmlns:a16="http://schemas.microsoft.com/office/drawing/2014/main" id="{9825FE8B-0EA8-414C-BDA3-103B56FF6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70616"/>
              </p:ext>
            </p:extLst>
          </p:nvPr>
        </p:nvGraphicFramePr>
        <p:xfrm>
          <a:off x="884237" y="1033462"/>
          <a:ext cx="10515600" cy="505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37249038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0401434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843637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33381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Bouded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Context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Microservice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Compatibility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680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Organized</a:t>
                      </a:r>
                      <a:r>
                        <a:rPr lang="it-IT" sz="1200" b="1" dirty="0"/>
                        <a:t> </a:t>
                      </a:r>
                      <a:r>
                        <a:rPr lang="it-IT" sz="1200" b="1" dirty="0" err="1"/>
                        <a:t>around</a:t>
                      </a:r>
                      <a:r>
                        <a:rPr lang="it-IT" sz="1200" b="1" dirty="0"/>
                        <a:t> Business Capabilities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È implicitamente inteso nel concetto stesso di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Ubiquitous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Language, che è il pattern principale per identificare un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Bounded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Context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Teams Cross-Funzionali specifici per una funzionalità di business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67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Decentralized</a:t>
                      </a:r>
                      <a:r>
                        <a:rPr lang="it-IT" sz="1200" b="1" dirty="0"/>
                        <a:t> Governance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Un modello condiviso per ogni scopo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Vengono favorite/incentivate le scelte locali, che devono essere indipendenti.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83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Decentralized</a:t>
                      </a:r>
                      <a:r>
                        <a:rPr lang="it-IT" sz="1200" b="1" dirty="0"/>
                        <a:t> Data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La persistenza privata è fondamentale per la consistenza del linguaggio, ma soprattutto necessaria per l’evoluzione sicura e indipendente del modello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Ogni </a:t>
                      </a:r>
                      <a:r>
                        <a:rPr lang="it-IT" sz="12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microservizio</a:t>
                      </a:r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deve persistere i propri dati in un database privato! Pena l’impossibilità di evolvere autonomamente dagli altri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86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b="1" dirty="0" err="1"/>
                        <a:t>Evolutionary</a:t>
                      </a:r>
                      <a:r>
                        <a:rPr lang="it-IT" sz="1200" b="1" dirty="0"/>
                        <a:t>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Ogni modello può, e deve, evolvere indipendente dagli altri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E’ una 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Perfetta!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491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Smart endpoints and </a:t>
                      </a:r>
                      <a:r>
                        <a:rPr lang="it-IT" sz="1200" dirty="0" err="1"/>
                        <a:t>dumb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pipes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Raccomandato come modello strategico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feature. SOA </a:t>
                      </a:r>
                      <a:r>
                        <a:rPr lang="it-IT" sz="1200" dirty="0" err="1"/>
                        <a:t>docet</a:t>
                      </a:r>
                      <a:r>
                        <a:rPr lang="it-IT" sz="1200" dirty="0"/>
                        <a:t>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Fattibile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72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Language </a:t>
                      </a:r>
                      <a:r>
                        <a:rPr lang="it-IT" sz="1200" dirty="0" err="1"/>
                        <a:t>Consistency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Ubiquitous</a:t>
                      </a:r>
                      <a:r>
                        <a:rPr lang="it-IT" sz="1200" dirty="0"/>
                        <a:t> Language! Obbligatorio!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Implicito e raccomandato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24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 err="1"/>
                        <a:t>Componentization</a:t>
                      </a:r>
                      <a:r>
                        <a:rPr lang="it-IT" sz="1200" dirty="0"/>
                        <a:t> via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 err="1"/>
                        <a:t>Context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Map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579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Products </a:t>
                      </a:r>
                      <a:r>
                        <a:rPr lang="it-IT" sz="1200" dirty="0" err="1"/>
                        <a:t>not</a:t>
                      </a:r>
                      <a:r>
                        <a:rPr lang="it-IT" sz="1200" dirty="0"/>
                        <a:t>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Raccomandato per la conoscenza approfondita del modello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2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/>
                        <a:t>Design for </a:t>
                      </a:r>
                      <a:r>
                        <a:rPr lang="it-IT" sz="1200" dirty="0" err="1"/>
                        <a:t>Failure</a:t>
                      </a:r>
                      <a:endParaRPr lang="it-I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DDD incentiva l’evoluzione continua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Key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dirty="0"/>
                        <a:t>Nessun problema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50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661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FF73FACB-2482-45A5-86A8-F61C3584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37" y="449262"/>
            <a:ext cx="8686800" cy="914384"/>
          </a:xfrm>
          <a:noFill/>
        </p:spPr>
        <p:txBody>
          <a:bodyPr/>
          <a:lstStyle/>
          <a:p>
            <a:r>
              <a:rPr lang="en-US" sz="5400" dirty="0"/>
              <a:t>The Reactive Manifesto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4A41CBC-A743-A187-E293-F06A3DF75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55934" y="2659062"/>
            <a:ext cx="7924800" cy="3019849"/>
          </a:xfrm>
          <a:prstGeom prst="rect">
            <a:avLst/>
          </a:prstGeom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24BDB604-A1E3-003A-6A0B-C9191DFA1BFF}"/>
              </a:ext>
            </a:extLst>
          </p:cNvPr>
          <p:cNvSpPr txBox="1"/>
          <p:nvPr/>
        </p:nvSpPr>
        <p:spPr>
          <a:xfrm>
            <a:off x="835269" y="1433146"/>
            <a:ext cx="10366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bg1"/>
                </a:solidFill>
              </a:rPr>
              <a:t>Jones Boner, Dave Farley, Roland Kuhn, Martin Thompson – 16.01.2014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bg1"/>
                </a:solidFill>
              </a:rPr>
              <a:t>The absolute, most important thing is it to be responsive.</a:t>
            </a:r>
            <a:br>
              <a:rPr lang="it-IT" sz="1600" dirty="0">
                <a:solidFill>
                  <a:schemeClr val="bg1"/>
                </a:solidFill>
              </a:rPr>
            </a:br>
            <a:r>
              <a:rPr lang="it-IT" sz="1600" dirty="0">
                <a:solidFill>
                  <a:schemeClr val="bg1"/>
                </a:solidFill>
              </a:rPr>
              <a:t>This means that a reactive system needs to remain responsive event when a failure occurs.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31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sz="6000" dirty="0"/>
              <a:t>Minimal API marries DDD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52450" y="3936736"/>
            <a:ext cx="12297980" cy="1977570"/>
          </a:xfrm>
          <a:noFill/>
        </p:spPr>
        <p:txBody>
          <a:bodyPr/>
          <a:lstStyle/>
          <a:p>
            <a:r>
              <a:rPr lang="en-US" dirty="0"/>
              <a:t>Alberto Acerbis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8CE18BD-0EEC-421C-9CF1-F7A6B5427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037" y="4971059"/>
            <a:ext cx="744521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EEA7567D-B773-45C1-97B3-7FC7043B8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637" y="4971059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AABC7A6-4F1A-D4BE-A686-FF61F0A2A9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2740" y="4081046"/>
            <a:ext cx="2057400" cy="46642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F36B530-50DB-0498-D4C3-AAC70241C3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285" y="4772304"/>
            <a:ext cx="412553" cy="334963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732631B-3D96-1B4E-545D-2C188CFB1EA5}"/>
              </a:ext>
            </a:extLst>
          </p:cNvPr>
          <p:cNvSpPr txBox="1"/>
          <p:nvPr/>
        </p:nvSpPr>
        <p:spPr>
          <a:xfrm>
            <a:off x="1112838" y="4745102"/>
            <a:ext cx="2362200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8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375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8ACC5D2E-2CA9-4D19-AC77-00641D71A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37" y="449262"/>
            <a:ext cx="8686800" cy="914384"/>
          </a:xfrm>
          <a:noFill/>
        </p:spPr>
        <p:txBody>
          <a:bodyPr/>
          <a:lstStyle/>
          <a:p>
            <a:r>
              <a:rPr lang="en-US" sz="5400" dirty="0"/>
              <a:t>Code </a:t>
            </a:r>
            <a:r>
              <a:rPr lang="en-US" sz="5400" dirty="0" err="1"/>
              <a:t>CleanUp</a:t>
            </a:r>
            <a:endParaRPr lang="en-US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532EFC-7B36-4FF1-BB14-2DD0D059B131}"/>
              </a:ext>
            </a:extLst>
          </p:cNvPr>
          <p:cNvSpPr txBox="1">
            <a:spLocks/>
          </p:cNvSpPr>
          <p:nvPr/>
        </p:nvSpPr>
        <p:spPr>
          <a:xfrm>
            <a:off x="1265237" y="2278062"/>
            <a:ext cx="9372600" cy="2743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600" dirty="0">
                <a:solidFill>
                  <a:schemeClr val="bg1"/>
                </a:solidFill>
              </a:rPr>
              <a:t>Review the project </a:t>
            </a:r>
            <a:r>
              <a:rPr lang="it-IT" sz="3600" dirty="0" err="1">
                <a:solidFill>
                  <a:schemeClr val="bg1"/>
                </a:solidFill>
              </a:rPr>
              <a:t>structure</a:t>
            </a:r>
            <a:endParaRPr lang="it-IT" sz="3600" dirty="0">
              <a:solidFill>
                <a:schemeClr val="bg1"/>
              </a:solidFill>
            </a:endParaRPr>
          </a:p>
          <a:p>
            <a:r>
              <a:rPr lang="it-IT" sz="3600" dirty="0">
                <a:solidFill>
                  <a:schemeClr val="bg1"/>
                </a:solidFill>
              </a:rPr>
              <a:t>Using </a:t>
            </a:r>
            <a:r>
              <a:rPr lang="it-IT" sz="3600" dirty="0" err="1">
                <a:solidFill>
                  <a:schemeClr val="bg1"/>
                </a:solidFill>
              </a:rPr>
              <a:t>modules</a:t>
            </a:r>
            <a:endParaRPr lang="it-IT" sz="3600" dirty="0">
              <a:solidFill>
                <a:schemeClr val="bg1"/>
              </a:solidFill>
            </a:endParaRPr>
          </a:p>
          <a:p>
            <a:r>
              <a:rPr lang="it-IT" sz="3600" dirty="0" err="1">
                <a:solidFill>
                  <a:schemeClr val="bg1"/>
                </a:solidFill>
              </a:rPr>
              <a:t>Automatic</a:t>
            </a:r>
            <a:r>
              <a:rPr lang="it-IT" sz="3600" dirty="0">
                <a:solidFill>
                  <a:schemeClr val="bg1"/>
                </a:solidFill>
              </a:rPr>
              <a:t> loading</a:t>
            </a:r>
          </a:p>
          <a:p>
            <a:r>
              <a:rPr lang="it-IT" sz="3600" dirty="0" err="1">
                <a:solidFill>
                  <a:schemeClr val="bg1"/>
                </a:solidFill>
              </a:rPr>
              <a:t>Ability</a:t>
            </a:r>
            <a:r>
              <a:rPr lang="it-IT" sz="3600" dirty="0">
                <a:solidFill>
                  <a:schemeClr val="bg1"/>
                </a:solidFill>
              </a:rPr>
              <a:t> to </a:t>
            </a:r>
            <a:r>
              <a:rPr lang="it-IT" sz="3600" dirty="0" err="1">
                <a:solidFill>
                  <a:schemeClr val="bg1"/>
                </a:solidFill>
              </a:rPr>
              <a:t>remove</a:t>
            </a:r>
            <a:r>
              <a:rPr lang="it-IT" sz="3600" dirty="0">
                <a:solidFill>
                  <a:schemeClr val="bg1"/>
                </a:solidFill>
              </a:rPr>
              <a:t> and </a:t>
            </a:r>
            <a:r>
              <a:rPr lang="it-IT" sz="3600" dirty="0" err="1">
                <a:solidFill>
                  <a:schemeClr val="bg1"/>
                </a:solidFill>
              </a:rPr>
              <a:t>add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without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starting</a:t>
            </a:r>
            <a:r>
              <a:rPr lang="it-IT" sz="3600" dirty="0">
                <a:solidFill>
                  <a:schemeClr val="bg1"/>
                </a:solidFill>
              </a:rPr>
              <a:t> from scratch</a:t>
            </a:r>
          </a:p>
        </p:txBody>
      </p:sp>
    </p:spTree>
    <p:extLst>
      <p:ext uri="{BB962C8B-B14F-4D97-AF65-F5344CB8AC3E}">
        <p14:creationId xmlns:p14="http://schemas.microsoft.com/office/powerpoint/2010/main" val="35513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isita a Beer Attraction 2019: un nuovo modo di intendere la birra">
            <a:extLst>
              <a:ext uri="{FF2B5EF4-FFF2-40B4-BE49-F238E27FC236}">
                <a16:creationId xmlns:a16="http://schemas.microsoft.com/office/drawing/2014/main" id="{6D8FA5FF-E600-B315-FD2E-9E9A81E2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7" y="1516062"/>
            <a:ext cx="4114800" cy="409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85B470F6-5639-07A9-28A3-51906B56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96862"/>
            <a:ext cx="8686800" cy="914384"/>
          </a:xfrm>
          <a:noFill/>
        </p:spPr>
        <p:txBody>
          <a:bodyPr/>
          <a:lstStyle/>
          <a:p>
            <a:r>
              <a:rPr lang="en-US" sz="4400" dirty="0"/>
              <a:t>Talk is Cheap … Show me the code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BB1067-D4A4-8513-C27C-7DE5F0EE3FDC}"/>
              </a:ext>
            </a:extLst>
          </p:cNvPr>
          <p:cNvSpPr txBox="1"/>
          <p:nvPr/>
        </p:nvSpPr>
        <p:spPr>
          <a:xfrm>
            <a:off x="10256837" y="5334340"/>
            <a:ext cx="2089150" cy="5447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@Linus </a:t>
            </a:r>
            <a:r>
              <a:rPr lang="it-IT" dirty="0" err="1">
                <a:solidFill>
                  <a:schemeClr val="bg1"/>
                </a:solidFill>
              </a:rPr>
              <a:t>Torvalds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46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7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4038" y="1439862"/>
            <a:ext cx="10998199" cy="1219200"/>
          </a:xfrm>
          <a:noFill/>
        </p:spPr>
        <p:txBody>
          <a:bodyPr/>
          <a:lstStyle/>
          <a:p>
            <a:r>
              <a:rPr lang="en-US" sz="6000" dirty="0"/>
              <a:t>Minimal API marries DDD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33400" y="3100107"/>
            <a:ext cx="11533187" cy="3022408"/>
          </a:xfrm>
          <a:noFill/>
        </p:spPr>
        <p:txBody>
          <a:bodyPr/>
          <a:lstStyle/>
          <a:p>
            <a:r>
              <a:rPr lang="en-US" dirty="0"/>
              <a:t>Alberto Acerbis</a:t>
            </a:r>
          </a:p>
          <a:p>
            <a:endParaRPr lang="en-US" dirty="0"/>
          </a:p>
          <a:p>
            <a:endParaRPr lang="en-US" sz="1400" dirty="0"/>
          </a:p>
          <a:p>
            <a:endParaRPr lang="en-US" sz="14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C05B98D-AAD6-4C2E-A71F-B96178EC4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964" y="3264049"/>
            <a:ext cx="2057400" cy="466425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F19526E7-57BC-4538-96BE-A905A28F8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437" y="4381499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Twitter, Elon Musk e il pulsante &quot;edit&quot;: ecco cosa c'è nel futuro (a  pagamento?) del social - Agenda Digitale">
            <a:extLst>
              <a:ext uri="{FF2B5EF4-FFF2-40B4-BE49-F238E27FC236}">
                <a16:creationId xmlns:a16="http://schemas.microsoft.com/office/drawing/2014/main" id="{511BD72D-D202-43E7-AD0E-9BA59CDDF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4381500"/>
            <a:ext cx="392173" cy="33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uova funzione di Linkedin - WHYBLOG">
            <a:extLst>
              <a:ext uri="{FF2B5EF4-FFF2-40B4-BE49-F238E27FC236}">
                <a16:creationId xmlns:a16="http://schemas.microsoft.com/office/drawing/2014/main" id="{8E60F319-0F05-4194-B810-D4F27454E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4783791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mark">
            <a:extLst>
              <a:ext uri="{FF2B5EF4-FFF2-40B4-BE49-F238E27FC236}">
                <a16:creationId xmlns:a16="http://schemas.microsoft.com/office/drawing/2014/main" id="{9E01869C-2B42-4A3E-98FC-BBF2B3B5E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5243292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5D5769B-D3F5-4CEF-8937-DA368EBF96E2}"/>
              </a:ext>
            </a:extLst>
          </p:cNvPr>
          <p:cNvSpPr txBox="1"/>
          <p:nvPr/>
        </p:nvSpPr>
        <p:spPr>
          <a:xfrm>
            <a:off x="1052315" y="5175964"/>
            <a:ext cx="2651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9"/>
              </a:rPr>
              <a:t>https://github.com/brewup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2ED674-64D3-403C-A7D8-28BAE8140758}"/>
              </a:ext>
            </a:extLst>
          </p:cNvPr>
          <p:cNvSpPr txBox="1"/>
          <p:nvPr/>
        </p:nvSpPr>
        <p:spPr>
          <a:xfrm>
            <a:off x="1052315" y="4735194"/>
            <a:ext cx="1230508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0"/>
              </a:rPr>
              <a:t>LinkedIn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4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DDA2826E-B5CC-4F52-87A7-F617B9B79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381498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D554C0FA-394A-48C9-9D00-CCB0F7DA3B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9762" y="3928689"/>
            <a:ext cx="412553" cy="334963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22B8124-C0B0-4C6F-BD26-E9084510B10B}"/>
              </a:ext>
            </a:extLst>
          </p:cNvPr>
          <p:cNvSpPr txBox="1"/>
          <p:nvPr/>
        </p:nvSpPr>
        <p:spPr>
          <a:xfrm>
            <a:off x="1052315" y="5616734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3"/>
              </a:rPr>
              <a:t>https://github.com/Ace68/GlobalAzure2022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2" descr="GitHub Logomark">
            <a:extLst>
              <a:ext uri="{FF2B5EF4-FFF2-40B4-BE49-F238E27FC236}">
                <a16:creationId xmlns:a16="http://schemas.microsoft.com/office/drawing/2014/main" id="{3E491458-C49F-402F-8B7F-5F60B5C88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5685258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BF5250D-4A17-47A0-8FAD-1DFDFED97C5D}"/>
              </a:ext>
            </a:extLst>
          </p:cNvPr>
          <p:cNvSpPr txBox="1"/>
          <p:nvPr/>
        </p:nvSpPr>
        <p:spPr>
          <a:xfrm>
            <a:off x="1052315" y="4338480"/>
            <a:ext cx="1230508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4"/>
              </a:rPr>
              <a:t>@aacerbis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73BE2D1-E43A-4A9F-A2BE-7E2CF2F301B4}"/>
              </a:ext>
            </a:extLst>
          </p:cNvPr>
          <p:cNvSpPr txBox="1"/>
          <p:nvPr/>
        </p:nvSpPr>
        <p:spPr>
          <a:xfrm>
            <a:off x="1052314" y="3901487"/>
            <a:ext cx="3240281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15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2" descr="GitHub Logomark">
            <a:extLst>
              <a:ext uri="{FF2B5EF4-FFF2-40B4-BE49-F238E27FC236}">
                <a16:creationId xmlns:a16="http://schemas.microsoft.com/office/drawing/2014/main" id="{20911711-133B-D5FA-79F6-5DC4D5694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037" y="5685258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BD6CE24-9A8E-31B8-178B-262BF8B8EE6F}"/>
              </a:ext>
            </a:extLst>
          </p:cNvPr>
          <p:cNvSpPr txBox="1"/>
          <p:nvPr/>
        </p:nvSpPr>
        <p:spPr>
          <a:xfrm>
            <a:off x="7651836" y="5633150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6"/>
              </a:rPr>
              <a:t>https://github.com/cqrs-muflone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994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2E80F000-52EC-4A94-A1D4-409FF49D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What are Minimal API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8CDF78-141C-4A6F-BE3B-BDB02344B2C4}"/>
              </a:ext>
            </a:extLst>
          </p:cNvPr>
          <p:cNvSpPr txBox="1"/>
          <p:nvPr/>
        </p:nvSpPr>
        <p:spPr>
          <a:xfrm>
            <a:off x="1036637" y="2045665"/>
            <a:ext cx="9525000" cy="267457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>
                <a:solidFill>
                  <a:srgbClr val="8BE9FD"/>
                </a:solidFill>
                <a:effectLst/>
                <a:latin typeface="Source Code Pro" panose="020B0604020202020204" pitchFamily="49" charset="0"/>
              </a:rPr>
              <a:t>var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 builder = 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WebApplication.CreateBuilder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args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);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400" b="0" i="0" dirty="0">
              <a:solidFill>
                <a:srgbClr val="8BE9FD"/>
              </a:solidFill>
              <a:effectLst/>
              <a:latin typeface="Source Code Pro" panose="020B060402020202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>
                <a:solidFill>
                  <a:srgbClr val="8BE9FD"/>
                </a:solidFill>
                <a:effectLst/>
                <a:latin typeface="Source Code Pro" panose="020B0604020202020204" pitchFamily="49" charset="0"/>
              </a:rPr>
              <a:t>var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 app = </a:t>
            </a: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builder.Build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();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app.MapGet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</a:t>
            </a:r>
            <a:r>
              <a:rPr lang="it-IT" sz="2400" b="0" i="0" dirty="0">
                <a:solidFill>
                  <a:srgbClr val="F1FA8C"/>
                </a:solidFill>
                <a:effectLst/>
                <a:latin typeface="Source Code Pro" panose="020B0604020202020204" pitchFamily="49" charset="0"/>
              </a:rPr>
              <a:t>"/"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, () =&gt; </a:t>
            </a:r>
            <a:r>
              <a:rPr lang="it-IT" sz="2400" b="0" i="0" dirty="0">
                <a:solidFill>
                  <a:srgbClr val="F1FA8C"/>
                </a:solidFill>
                <a:effectLst/>
                <a:latin typeface="Source Code Pro" panose="020B0604020202020204" pitchFamily="49" charset="0"/>
              </a:rPr>
              <a:t>"Hello World!"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);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400" dirty="0">
              <a:solidFill>
                <a:srgbClr val="F8F8F2"/>
              </a:solidFill>
              <a:latin typeface="Source Code Pro" panose="020B060402020202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b="0" i="0" dirty="0" err="1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app.Run</a:t>
            </a:r>
            <a:r>
              <a:rPr lang="it-IT" sz="2400" b="0" i="0" dirty="0">
                <a:solidFill>
                  <a:srgbClr val="F8F8F2"/>
                </a:solidFill>
                <a:effectLst/>
                <a:latin typeface="Source Code Pro" panose="020B0604020202020204" pitchFamily="49" charset="0"/>
              </a:rPr>
              <a:t>();</a:t>
            </a:r>
            <a:endParaRPr lang="it-IT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E526239-FDC8-49C6-B383-838CE6434ECC}"/>
              </a:ext>
            </a:extLst>
          </p:cNvPr>
          <p:cNvSpPr txBox="1"/>
          <p:nvPr/>
        </p:nvSpPr>
        <p:spPr>
          <a:xfrm>
            <a:off x="5989637" y="5326062"/>
            <a:ext cx="40386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No API </a:t>
            </a:r>
            <a:r>
              <a:rPr lang="it-IT" sz="2400" dirty="0" err="1">
                <a:solidFill>
                  <a:schemeClr val="bg1"/>
                </a:solidFill>
              </a:rPr>
              <a:t>is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ever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that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dirty="0" err="1">
                <a:solidFill>
                  <a:schemeClr val="bg1"/>
                </a:solidFill>
              </a:rPr>
              <a:t>simple</a:t>
            </a:r>
            <a:r>
              <a:rPr lang="it-IT" sz="24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2E80F000-52EC-4A94-A1D4-409FF49D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5400" dirty="0"/>
              <a:t>I have already seen this code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8CDF78-141C-4A6F-BE3B-BDB02344B2C4}"/>
              </a:ext>
            </a:extLst>
          </p:cNvPr>
          <p:cNvSpPr txBox="1"/>
          <p:nvPr/>
        </p:nvSpPr>
        <p:spPr>
          <a:xfrm>
            <a:off x="1036637" y="2241533"/>
            <a:ext cx="9525000" cy="2511457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'hello world'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14692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2270B2EE-F919-475F-9271-4460A46C8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7" y="2968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Once upon a time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E39231A-D5B8-4708-A795-9C0D93479CC9}"/>
              </a:ext>
            </a:extLst>
          </p:cNvPr>
          <p:cNvSpPr txBox="1"/>
          <p:nvPr/>
        </p:nvSpPr>
        <p:spPr>
          <a:xfrm>
            <a:off x="655637" y="1973262"/>
            <a:ext cx="10972800" cy="349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 err="1">
                <a:solidFill>
                  <a:schemeClr val="bg1"/>
                </a:solidFill>
              </a:rPr>
              <a:t>WebApplication</a:t>
            </a:r>
            <a:endParaRPr lang="it-IT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   </a:t>
            </a:r>
            <a:r>
              <a:rPr lang="it-IT" sz="2400" dirty="0" err="1">
                <a:solidFill>
                  <a:schemeClr val="bg1"/>
                </a:solidFill>
              </a:rPr>
              <a:t>appsettings.json</a:t>
            </a:r>
            <a:endParaRPr lang="it-IT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   </a:t>
            </a:r>
            <a:r>
              <a:rPr lang="it-IT" sz="2400" dirty="0" err="1">
                <a:solidFill>
                  <a:schemeClr val="bg1"/>
                </a:solidFill>
              </a:rPr>
              <a:t>Program.cs</a:t>
            </a:r>
            <a:endParaRPr lang="it-IT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   </a:t>
            </a:r>
            <a:r>
              <a:rPr lang="it-IT" sz="2400" dirty="0" err="1">
                <a:solidFill>
                  <a:schemeClr val="bg1"/>
                </a:solidFill>
              </a:rPr>
              <a:t>Startup.cs</a:t>
            </a:r>
            <a:endParaRPr lang="it-IT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   </a:t>
            </a:r>
            <a:r>
              <a:rPr lang="it-IT" sz="2400" dirty="0" err="1">
                <a:solidFill>
                  <a:schemeClr val="bg1"/>
                </a:solidFill>
              </a:rPr>
              <a:t>WebApplication.csproj</a:t>
            </a:r>
            <a:endParaRPr lang="it-IT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├───Controllers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dirty="0">
                <a:solidFill>
                  <a:schemeClr val="bg1"/>
                </a:solidFill>
              </a:rPr>
              <a:t>│       </a:t>
            </a:r>
            <a:r>
              <a:rPr lang="it-IT" sz="2400" dirty="0" err="1">
                <a:solidFill>
                  <a:schemeClr val="bg1"/>
                </a:solidFill>
              </a:rPr>
              <a:t>Controller.cs</a:t>
            </a:r>
            <a:endParaRPr lang="it-I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80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A1C2C12A-8FA9-45C1-B474-BF8E1F80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Minimal vs MVC</a:t>
            </a:r>
          </a:p>
        </p:txBody>
      </p:sp>
      <p:pic>
        <p:nvPicPr>
          <p:cNvPr id="1026" name="Picture 2" descr="Matrix 4: decine di video e foto dal set per l'inizio delle riprese -  Justnerd.it">
            <a:extLst>
              <a:ext uri="{FF2B5EF4-FFF2-40B4-BE49-F238E27FC236}">
                <a16:creationId xmlns:a16="http://schemas.microsoft.com/office/drawing/2014/main" id="{0C8F563B-1AFF-4A63-B7F9-07113CB17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250" y="1897054"/>
            <a:ext cx="5306787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F7C80AA6-C90C-4DC4-821C-5EC1866CC759}"/>
              </a:ext>
            </a:extLst>
          </p:cNvPr>
          <p:cNvSpPr txBox="1">
            <a:spLocks/>
          </p:cNvSpPr>
          <p:nvPr/>
        </p:nvSpPr>
        <p:spPr>
          <a:xfrm>
            <a:off x="3219224" y="5326062"/>
            <a:ext cx="8686800" cy="685784"/>
          </a:xfrm>
          <a:prstGeom prst="rect">
            <a:avLst/>
          </a:prstGeom>
          <a:noFill/>
        </p:spPr>
        <p:txBody>
          <a:bodyPr vert="horz" wrap="square" lIns="146304" tIns="9144" rIns="146304" bIns="9144" rtlCol="0" anchor="b" anchorCtr="0">
            <a:noAutofit/>
          </a:bodyPr>
          <a:lstStyle>
            <a:lvl1pPr marL="0" indent="0" algn="l" defTabSz="932742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7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it-IT" sz="3600" dirty="0"/>
              <a:t>How deep </a:t>
            </a:r>
            <a:r>
              <a:rPr lang="it-IT" sz="3600" dirty="0" err="1"/>
              <a:t>is</a:t>
            </a:r>
            <a:r>
              <a:rPr lang="it-IT" sz="3600" dirty="0"/>
              <a:t> the white </a:t>
            </a:r>
            <a:r>
              <a:rPr lang="it-IT" sz="3600" dirty="0" err="1"/>
              <a:t>rabbit</a:t>
            </a:r>
            <a:r>
              <a:rPr lang="it-IT" sz="3600" dirty="0"/>
              <a:t> hole?</a:t>
            </a:r>
          </a:p>
        </p:txBody>
      </p:sp>
    </p:spTree>
    <p:extLst>
      <p:ext uri="{BB962C8B-B14F-4D97-AF65-F5344CB8AC3E}">
        <p14:creationId xmlns:p14="http://schemas.microsoft.com/office/powerpoint/2010/main" val="263656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92E4C3C-AF51-4045-8443-3F604174C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Why Minimal?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3AB69D-566F-401E-823A-3783A85816A3}"/>
              </a:ext>
            </a:extLst>
          </p:cNvPr>
          <p:cNvSpPr txBox="1">
            <a:spLocks/>
          </p:cNvSpPr>
          <p:nvPr/>
        </p:nvSpPr>
        <p:spPr>
          <a:xfrm>
            <a:off x="655637" y="1897062"/>
            <a:ext cx="10363200" cy="3581400"/>
          </a:xfrm>
          <a:prstGeom prst="rect">
            <a:avLst/>
          </a:prstGeom>
        </p:spPr>
        <p:txBody>
          <a:bodyPr>
            <a:norm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</a:rPr>
              <a:t>Minimum set of components to build HTTP APIs</a:t>
            </a:r>
          </a:p>
          <a:p>
            <a:r>
              <a:rPr lang="en-US" sz="3600" dirty="0">
                <a:solidFill>
                  <a:schemeClr val="bg1"/>
                </a:solidFill>
              </a:rPr>
              <a:t>Performance is a benefit ... but not the benefit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Good for Cloud</a:t>
            </a:r>
          </a:p>
          <a:p>
            <a:r>
              <a:rPr lang="en-US" sz="3600" dirty="0">
                <a:solidFill>
                  <a:schemeClr val="bg1"/>
                </a:solidFill>
              </a:rPr>
              <a:t>All in a single file ... joy or sorrow?</a:t>
            </a:r>
            <a:endParaRPr lang="it-IT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They do not replace MVC!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F44F07-7255-48E5-86AE-7CC2F20B302F}"/>
              </a:ext>
            </a:extLst>
          </p:cNvPr>
          <p:cNvSpPr txBox="1"/>
          <p:nvPr/>
        </p:nvSpPr>
        <p:spPr>
          <a:xfrm>
            <a:off x="9723437" y="2049462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it-IT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0532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A1C2C12A-8FA9-45C1-B474-BF8E1F80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Minimal != Simple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1B712C50-D033-4822-A426-E84CE53AD9BC}"/>
              </a:ext>
            </a:extLst>
          </p:cNvPr>
          <p:cNvSpPr txBox="1">
            <a:spLocks/>
          </p:cNvSpPr>
          <p:nvPr/>
        </p:nvSpPr>
        <p:spPr>
          <a:xfrm>
            <a:off x="1189037" y="2430462"/>
            <a:ext cx="9372600" cy="27432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support for </a:t>
            </a:r>
            <a:r>
              <a:rPr lang="it-IT" sz="3600" dirty="0" err="1">
                <a:solidFill>
                  <a:schemeClr val="bg1"/>
                </a:solidFill>
              </a:rPr>
              <a:t>content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negotation</a:t>
            </a:r>
            <a:r>
              <a:rPr lang="it-IT" sz="3600" dirty="0">
                <a:solidFill>
                  <a:schemeClr val="bg1"/>
                </a:solidFill>
              </a:rPr>
              <a:t>. Just JSON</a:t>
            </a: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native support for API </a:t>
            </a:r>
            <a:r>
              <a:rPr lang="it-IT" sz="3600" dirty="0" err="1">
                <a:solidFill>
                  <a:schemeClr val="bg1"/>
                </a:solidFill>
              </a:rPr>
              <a:t>versioning</a:t>
            </a:r>
            <a:endParaRPr lang="it-IT" sz="36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support for </a:t>
            </a:r>
            <a:r>
              <a:rPr lang="it-IT" sz="3600" dirty="0" err="1">
                <a:solidFill>
                  <a:schemeClr val="bg1"/>
                </a:solidFill>
              </a:rPr>
              <a:t>validation</a:t>
            </a:r>
            <a:endParaRPr lang="it-IT" sz="3600" dirty="0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2000" dirty="0">
                <a:solidFill>
                  <a:schemeClr val="bg1"/>
                </a:solidFill>
              </a:rPr>
              <a:t>But </a:t>
            </a:r>
            <a:r>
              <a:rPr lang="it-IT" sz="2000" dirty="0" err="1">
                <a:solidFill>
                  <a:schemeClr val="bg1"/>
                </a:solidFill>
              </a:rPr>
              <a:t>we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have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FluentValidation</a:t>
            </a:r>
            <a:endParaRPr lang="it-IT" sz="2000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3600" dirty="0">
                <a:solidFill>
                  <a:schemeClr val="bg1"/>
                </a:solidFill>
              </a:rPr>
              <a:t>No enforcement </a:t>
            </a:r>
            <a:r>
              <a:rPr lang="it-IT" sz="3600" dirty="0" err="1">
                <a:solidFill>
                  <a:schemeClr val="bg1"/>
                </a:solidFill>
              </a:rPr>
              <a:t>about</a:t>
            </a:r>
            <a:r>
              <a:rPr lang="it-IT" sz="3600" dirty="0">
                <a:solidFill>
                  <a:schemeClr val="bg1"/>
                </a:solidFill>
              </a:rPr>
              <a:t> project </a:t>
            </a:r>
            <a:r>
              <a:rPr lang="it-IT" sz="3600" dirty="0" err="1">
                <a:solidFill>
                  <a:schemeClr val="bg1"/>
                </a:solidFill>
              </a:rPr>
              <a:t>structure</a:t>
            </a:r>
            <a:endParaRPr lang="it-IT" sz="3600" dirty="0">
              <a:solidFill>
                <a:schemeClr val="bg1"/>
              </a:solidFill>
            </a:endParaRPr>
          </a:p>
          <a:p>
            <a:pPr lvl="1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it-IT" sz="2000" dirty="0">
                <a:solidFill>
                  <a:schemeClr val="bg1"/>
                </a:solidFill>
              </a:rPr>
              <a:t>and </a:t>
            </a:r>
            <a:r>
              <a:rPr lang="it-IT" sz="2000" dirty="0" err="1">
                <a:solidFill>
                  <a:schemeClr val="bg1"/>
                </a:solidFill>
              </a:rPr>
              <a:t>that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is</a:t>
            </a:r>
            <a:r>
              <a:rPr lang="it-IT" sz="2000" dirty="0">
                <a:solidFill>
                  <a:schemeClr val="bg1"/>
                </a:solidFill>
              </a:rPr>
              <a:t> good!</a:t>
            </a:r>
            <a:endParaRPr lang="it-IT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74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BB48B22B-9942-4371-BE24-8E1F9528ED02}"/>
              </a:ext>
            </a:extLst>
          </p:cNvPr>
          <p:cNvSpPr/>
          <p:nvPr/>
        </p:nvSpPr>
        <p:spPr bwMode="auto">
          <a:xfrm>
            <a:off x="769938" y="1744662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Suppliers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E6C67986-F2AA-45ED-9C50-6E30CEA5C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8" y="525462"/>
            <a:ext cx="8686800" cy="914384"/>
          </a:xfrm>
          <a:noFill/>
        </p:spPr>
        <p:txBody>
          <a:bodyPr/>
          <a:lstStyle/>
          <a:p>
            <a:r>
              <a:rPr lang="en-US" sz="6000" dirty="0"/>
              <a:t>We Like to Brew Beer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0A88AA58-ACD6-4D04-B04C-E247034B39AD}"/>
              </a:ext>
            </a:extLst>
          </p:cNvPr>
          <p:cNvSpPr/>
          <p:nvPr/>
        </p:nvSpPr>
        <p:spPr bwMode="auto">
          <a:xfrm>
            <a:off x="6904037" y="1690820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Production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5620A0FB-1D7A-45E7-9A1F-1C5C6C275A7E}"/>
              </a:ext>
            </a:extLst>
          </p:cNvPr>
          <p:cNvSpPr/>
          <p:nvPr/>
        </p:nvSpPr>
        <p:spPr bwMode="auto">
          <a:xfrm>
            <a:off x="6827837" y="4613308"/>
            <a:ext cx="2971800" cy="1447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Pubs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F4EFC62-6281-4856-9964-FE905CBDD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037" y="5222908"/>
            <a:ext cx="580141" cy="56118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B1EBA20-C096-4D40-A215-CEB4EF0EB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437" y="2414720"/>
            <a:ext cx="685800" cy="56515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FD743339-F3CD-4365-976D-74DDA1359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775" y="2414720"/>
            <a:ext cx="729746" cy="641185"/>
          </a:xfrm>
          <a:prstGeom prst="rect">
            <a:avLst/>
          </a:prstGeom>
        </p:spPr>
      </p:pic>
      <p:sp>
        <p:nvSpPr>
          <p:cNvPr id="4" name="Freccia circolare in giù 3">
            <a:extLst>
              <a:ext uri="{FF2B5EF4-FFF2-40B4-BE49-F238E27FC236}">
                <a16:creationId xmlns:a16="http://schemas.microsoft.com/office/drawing/2014/main" id="{C89EFD06-E15E-4175-CCF7-C1BDE5EFB163}"/>
              </a:ext>
            </a:extLst>
          </p:cNvPr>
          <p:cNvSpPr/>
          <p:nvPr/>
        </p:nvSpPr>
        <p:spPr bwMode="auto">
          <a:xfrm>
            <a:off x="3741738" y="2049446"/>
            <a:ext cx="3162299" cy="506446"/>
          </a:xfrm>
          <a:prstGeom prst="curved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Freccia circolare a sinistra 10">
            <a:extLst>
              <a:ext uri="{FF2B5EF4-FFF2-40B4-BE49-F238E27FC236}">
                <a16:creationId xmlns:a16="http://schemas.microsoft.com/office/drawing/2014/main" id="{9526CAB2-0579-7CFD-ED60-5CEB88DDD1AE}"/>
              </a:ext>
            </a:extLst>
          </p:cNvPr>
          <p:cNvSpPr/>
          <p:nvPr/>
        </p:nvSpPr>
        <p:spPr bwMode="auto">
          <a:xfrm>
            <a:off x="9509567" y="2832149"/>
            <a:ext cx="990600" cy="2422565"/>
          </a:xfrm>
          <a:prstGeom prst="curvedLef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050" name="Picture 2" descr="How to use Azure Service Bus Topics | Azure Tips and Tricks - YouTube">
            <a:extLst>
              <a:ext uri="{FF2B5EF4-FFF2-40B4-BE49-F238E27FC236}">
                <a16:creationId xmlns:a16="http://schemas.microsoft.com/office/drawing/2014/main" id="{82128832-51A7-5A10-5572-7B25065AD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037" y="3797416"/>
            <a:ext cx="3697287" cy="2079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0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5ba8b3c0a6087e730277a1f557cf2505&quot;,&quot;LanguageCode&quot;:&quot;en-US&quot;,&quot;SlideGuids&quot;:[&quot;6691385c-7c95-4ceb-a425-9926cfca71e8&quot;,&quot;de97757c-3c1a-4745-b1ef-335caa05544b&quot;,&quot;e139d5f8-12b1-4a80-8350-a26a2b5910cd&quot;,&quot;ac6c920e-136b-4a5a-a6ef-367b683dbb1b&quot;,&quot;daa0d3d2-2cd5-4e78-bb54-fc11c6db9253&quot;,&quot;46962400-e953-4024-a19e-0444a310dba3&quot;,&quot;06254d6c-a7df-4912-9bb4-31eee273d763&quot;,&quot;1cfe0c2c-a532-4efa-bbda-7cbc34cf675c&quot;,&quot;a3ee077e-defb-4279-9b8b-065b92610f6d&quot;,&quot;ad3a135b-4669-4cc9-a037-e0757e52531e&quot;,&quot;5851a48f-f1b6-410f-b1e4-b44fbd71804a&quot;,&quot;ef144060-6ac8-47d7-874b-14c3701bcc93&quot;,&quot;8dd6f382-bd81-4c6a-9a49-7dc9c4b5c159&quot;,&quot;5009cf6f-1661-414b-a251-6b24c2bb00dc&quot;,&quot;6e689adb-6c53-4961-a536-273ac833240c&quot;,&quot;d3db4a43-6c88-424c-9af7-ef4a3832806b&quot;,&quot;ea46fa14-710a-419a-ac6d-421939cfd643&quot;,&quot;2e735d15-b084-4560-851b-7b31c97d1b12&quot;,&quot;f57b3bdc-652c-4b9e-abd2-3bf01b9fbad9&quot;,&quot;b235f7b9-aeb3-4ab2-bc75-927b59856671&quot;,&quot;6f0813f0-9ae8-42c2-a692-25668e604762&quot;,&quot;1514ae36-a537-46e6-aa24-e9a8dd3135c9&quot;],&quot;TimeStamp&quot;:&quot;2019-03-19T10:27:34.029016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heme/theme1.xml><?xml version="1.0" encoding="utf-8"?>
<a:theme xmlns:a="http://schemas.openxmlformats.org/drawingml/2006/main" name="Connect_2016_Template_Light">
  <a:themeElements>
    <a:clrScheme name="Custom 1">
      <a:dk1>
        <a:sysClr val="windowText" lastClr="000000"/>
      </a:dk1>
      <a:lt1>
        <a:sysClr val="window" lastClr="FFFFFF"/>
      </a:lt1>
      <a:dk2>
        <a:srgbClr val="001344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75F1A7EF7A8D440BB560874617B2D4B" ma:contentTypeVersion="13" ma:contentTypeDescription="Creare un nuovo documento." ma:contentTypeScope="" ma:versionID="051a51ae704857b4b18c87c8c7cf6922">
  <xsd:schema xmlns:xsd="http://www.w3.org/2001/XMLSchema" xmlns:xs="http://www.w3.org/2001/XMLSchema" xmlns:p="http://schemas.microsoft.com/office/2006/metadata/properties" xmlns:ns2="cfbde86f-dcd5-4452-aab1-67d652e77ce3" xmlns:ns3="32f72329-bf7c-476d-8d28-7d994e95072a" targetNamespace="http://schemas.microsoft.com/office/2006/metadata/properties" ma:root="true" ma:fieldsID="eef62f12abf04a1e31d78112fc442041" ns2:_="" ns3:_="">
    <xsd:import namespace="cfbde86f-dcd5-4452-aab1-67d652e77ce3"/>
    <xsd:import namespace="32f72329-bf7c-476d-8d28-7d994e9507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bde86f-dcd5-4452-aab1-67d652e77c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f72329-bf7c-476d-8d28-7d994e95072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313448-604B-48A6-94C3-9345C3A65CC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14A384C-23BD-4AF9-ACC6-6D039C7326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04B336-9D7B-4CC1-8555-69B0A4EC5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bde86f-dcd5-4452-aab1-67d652e77ce3"/>
    <ds:schemaRef ds:uri="32f72329-bf7c-476d-8d28-7d994e9507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1347</Words>
  <Application>Microsoft Office PowerPoint</Application>
  <PresentationFormat>Personalizzato</PresentationFormat>
  <Paragraphs>205</Paragraphs>
  <Slides>23</Slides>
  <Notes>22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23</vt:i4>
      </vt:variant>
    </vt:vector>
  </HeadingPairs>
  <TitlesOfParts>
    <vt:vector size="33" baseType="lpstr">
      <vt:lpstr>Arial</vt:lpstr>
      <vt:lpstr>Consolas</vt:lpstr>
      <vt:lpstr>Lora</vt:lpstr>
      <vt:lpstr>Segoe UI</vt:lpstr>
      <vt:lpstr>Segoe UI Light</vt:lpstr>
      <vt:lpstr>Source Code Pro</vt:lpstr>
      <vt:lpstr>Times New Roman</vt:lpstr>
      <vt:lpstr>Wingdings</vt:lpstr>
      <vt:lpstr>Connect_2016_Template_Light</vt:lpstr>
      <vt:lpstr>Connect_2016_Template_Dark</vt:lpstr>
      <vt:lpstr>Presentazione standard di PowerPoint</vt:lpstr>
      <vt:lpstr>Minimal API marries DDD</vt:lpstr>
      <vt:lpstr>What are Minimal API</vt:lpstr>
      <vt:lpstr>I have already seen this code</vt:lpstr>
      <vt:lpstr>Once upon a time</vt:lpstr>
      <vt:lpstr>Minimal vs MVC</vt:lpstr>
      <vt:lpstr>Why Minimal?</vt:lpstr>
      <vt:lpstr>Minimal != Simple</vt:lpstr>
      <vt:lpstr>We Like to Brew Beer</vt:lpstr>
      <vt:lpstr>Talk is Cheap … Show me the code</vt:lpstr>
      <vt:lpstr>The Big Ball of Mud</vt:lpstr>
      <vt:lpstr>DDD – The Silver Bullet?</vt:lpstr>
      <vt:lpstr>Sphere of Knowledge</vt:lpstr>
      <vt:lpstr>Domain Model</vt:lpstr>
      <vt:lpstr>DDD – Strategic Patterns</vt:lpstr>
      <vt:lpstr>Talk is Cheap … Show me the code</vt:lpstr>
      <vt:lpstr>Microservices … What?</vt:lpstr>
      <vt:lpstr>Microservice &amp; Bounded Context</vt:lpstr>
      <vt:lpstr>The Reactive Manifesto</vt:lpstr>
      <vt:lpstr>Code CleanUp</vt:lpstr>
      <vt:lpstr>Talk is Cheap … Show me the code</vt:lpstr>
      <vt:lpstr>Presentazione standard di PowerPoint</vt:lpstr>
      <vt:lpstr>Minimal API marries DDD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Azure 2021</dc:title>
  <dc:subject/>
  <dc:creator/>
  <cp:keywords/>
  <dc:description/>
  <cp:lastModifiedBy/>
  <cp:revision>1</cp:revision>
  <dcterms:created xsi:type="dcterms:W3CDTF">2016-11-15T00:28:08Z</dcterms:created>
  <dcterms:modified xsi:type="dcterms:W3CDTF">2022-05-03T18:47:21Z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0x010100275F1A7EF7A8D440BB560874617B2D4B</vt:lpwstr>
  </property>
</Properties>
</file>

<file path=docProps/thumbnail.jpeg>
</file>